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3_1384DF7D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65DCF0-C981-0D2C-0F58-D213B06CC981}" name="GULLIVER, Mia (NHS ENGLAND - X24)" initials="GX" userId="S::mia.gulliver_nhs.net#ext#@nhsengland.onmicrosoft.com::e4443ff2-2f18-4afe-bbfa-fd7095c891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C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omments/modernComment_103_1384DF7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581CB84-A108-4D47-9B60-A27164C0B76E}" authorId="{2365DCF0-C981-0D2C-0F58-D213B06CC981}" created="2024-08-28T13:16:26.26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7475069" sldId="259"/>
      <ac:spMk id="17" creationId="{3108CE4A-230E-CD02-220A-0880315C835E}"/>
      <ac:txMk cp="1">
        <ac:context len="110" hash="4055187469"/>
      </ac:txMk>
    </ac:txMkLst>
    <p188:pos x="1447800" y="857250"/>
    <p188:txBody>
      <a:bodyPr/>
      <a:lstStyle/>
      <a:p>
        <a:r>
          <a:rPr lang="en-US"/>
          <a:t>hyperlink needed here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4AAE-7231-D34F-1807-BCB687AC2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3F2410-A888-64CD-74F6-CD2AC7F27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BF99D-5D6B-58CD-76A9-3AFAA32E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39FF3-A958-09D8-8C5A-DD8F6673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FD6C0-EF63-7B58-672C-82CCE42AC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49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AEAD3-5F93-7A3F-2907-6B695BF7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2B8B7E-F960-8D4F-862D-880772CF64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21CB7-410B-0041-4E5B-48C263711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0BF96-23DA-0594-7BA2-ED7E2FD19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49AE5-F4E8-9810-F376-8B415995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13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55C4CE-DD9A-3A0E-0A60-663BD07FAA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8ACCFA-AA83-39BD-3C93-E09E75EE4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B2A00-89C3-BF95-DFE0-5C12F678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63E54-BE83-67A4-B02D-E734995FD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44057-FD52-2E40-1474-740AECBC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29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19B81-9B50-8FA0-6DFD-0B989BAB9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2AE41-6FEB-E741-1F94-46A9C751C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9A6C2-2AA7-E796-405B-B000CDCE4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97EE5-A1E3-D807-2101-BD35DB182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57239-2456-34D4-B7F4-20652081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06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CCFE-C565-58B4-5069-91985DEB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B55EE-DD0B-5919-3971-A30B85D3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C0349-38A5-4537-1F01-8E893238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3EB88-D4AA-60F4-7F11-B6F8CA136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A08FF-16F3-5799-1A1B-55511EDB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4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70FDA-720B-26A6-9E9D-DC38446B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0C557-38F5-5EA0-DE54-7C05770AA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D0B0F-8248-E350-0735-CC2D64B98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DC3C6-53A8-E315-D5EC-BAB4C477D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28D85-2501-D212-F0A2-44F22B48A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6321B-F626-330B-924C-E45EEAA9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99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09F83-181C-9875-0D5B-9391447E4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CA443-BE4D-15D3-F18D-5C10C6154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772E1-99AD-7BFE-9930-847485927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9F0424-BB01-A0DB-8AA6-7DE843685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A4796B-D982-69DE-E2A3-51BD55AE3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30224B-3D88-DA3C-C77C-E0012ED1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3F189D-A969-D296-0E98-1948A5960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6FA392-074C-9D03-6783-1F695190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06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78C1-764D-EE2C-4EED-05835BB0A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AEC465-B66B-67FA-40FC-D20FA468E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72EFF-3CE4-C28D-4D43-B2F054955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682A4-D51E-33B1-170F-43E6CD96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3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BE06C-C978-8933-E0CB-644B72E90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649CE-589A-99DB-5FD3-F1825EA2C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61A82-0162-587E-2036-B0545515B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67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D8F81-9608-2444-889C-BEA72FE4A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D7243-A72E-D124-E686-251CF60C7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D79A0-34ED-3D42-A787-D2696401A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3963C-5665-3B0F-7884-BA1B6A299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A8C91-E095-5716-9607-5803C740E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73599-6627-62F0-BE3C-1124461A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10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D821-CD5D-E4AC-A8EE-C62F73F0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7F7B3A-0E0A-60AB-33DC-3C5F4F04A0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27DE23-3B32-95F8-F083-AB487DD1D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9E3D1-0F8C-E08A-EE5B-0A30393F8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6A0F64-B5A4-3C39-ABA3-7BAF5BF57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C7C9C-7F3C-3559-7167-E71598CB8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8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500B1D-4D77-1309-CD35-B7392991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817C3-6A3B-5D60-004A-1EC7EB4D7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91FE0-950E-6141-7443-8453D7D07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E764EC-C86C-490F-AABC-7B114BF2BED7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A19A0-1347-FBCB-095C-A20E870ED2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D4CF-5A05-DC91-4C29-2F8E3C93C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5F411-708C-4D95-8B8D-74419FDE1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53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eams.microsoft.com/l/meetup-join/19%3ameeting_YmZhZmJkMjItYmIwZC00MDkwLTk0M2ItYjlkMDQxMzk3NTlk%40thread.v2/0?context=%7b%22Tid%22%3a%2203159e92-72c6-4b23-a64a-af50e790adbf%22%2c%22Oid%22%3a%2295039700-c84b-4b23-bb8e-da113d2338f0%22%7d" TargetMode="External"/><Relationship Id="rId13" Type="http://schemas.openxmlformats.org/officeDocument/2006/relationships/hyperlink" Target="https://gbr01.safelinks.protection.outlook.com/?url=https%3A%2F%2Ffuture.nhs.uk%2FSWMHPCP%2Fview%3FobjectId%3D53553168&amp;data=05%7C02%7Cc.harris12%40nhs.net%7C2f946723b97e4da8e52008dc863e96b9%7C37c354b285b047f5b22207b48d774ee3%7C0%7C0%7C638532850619642860%7CUnknown%7CTWFpbGZsb3d8eyJWIjoiMC4wLjAwMDAiLCJQIjoiV2luMzIiLCJBTiI6Ik1haWwiLCJXVCI6Mn0%3D%7C0%7C%7C%7C&amp;sdata=7MQr3b0Ozz8N3vPsz5zHOwx4r65OIBlBwIR7sAIhZy8%3D&amp;reserved=0" TargetMode="External"/><Relationship Id="rId3" Type="http://schemas.openxmlformats.org/officeDocument/2006/relationships/hyperlink" Target="https://teams.microsoft.com/l/meetup-join/19%3ameeting_NWIyNGIxODctNTY5OS00ZDY1LTljNWYtMDExZDI2OTZiYzFk%40thread.v2/0?context=%7b%22Tid%22%3a%2203159e92-72c6-4b23-a64a-af50e790adbf%22%2c%22Oid%22%3a%2295039700-c84b-4b23-bb8e-da113d2338f0%22%7d" TargetMode="External"/><Relationship Id="rId7" Type="http://schemas.openxmlformats.org/officeDocument/2006/relationships/hyperlink" Target="https://teams.microsoft.com/l/meetup-join/19%3ameeting_MWY0YTZmMjAtNzkwMi00NjczLTlhZTctZTE5ODQ0MDI5ZjIz%40thread.v2/0?context=%7b%22Tid%22%3a%2203159e92-72c6-4b23-a64a-af50e790adbf%22%2c%22Oid%22%3a%2295039700-c84b-4b23-bb8e-da113d2338f0%22%7d" TargetMode="External"/><Relationship Id="rId12" Type="http://schemas.openxmlformats.org/officeDocument/2006/relationships/hyperlink" Target="https://future.nhs.uk/SouthWestIPC/view?objectID=20760720" TargetMode="External"/><Relationship Id="rId2" Type="http://schemas.microsoft.com/office/2018/10/relationships/comments" Target="../comments/modernComment_103_1384DF7D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eams.microsoft.com/l/meetup-join/19%3ameeting_OTkzNmNmMjUtNGM5Yy00NzNhLTg0N2QtMjFmOTAyYTYzMDhi%40thread.v2/0?context=%7b%22Tid%22%3a%2203159e92-72c6-4b23-a64a-af50e790adbf%22%2c%22Oid%22%3a%2295039700-c84b-4b23-bb8e-da113d2338f0%22%7d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teams.microsoft.com/l/meetup-join/19%3ameeting_MzQ2YjY5MWEtMDE2Zi00MWQwLTkyMzgtZmQzNTk2MTVlY2Fm%40thread.v2/0?context=%7b%22Tid%22%3a%2203159e92-72c6-4b23-a64a-af50e790adbf%22%2c%22Oid%22%3a%2295039700-c84b-4b23-bb8e-da113d2338f0%22%7d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s://teams.microsoft.com/l/meetup-join/19%3ameeting_MDExMzMxOTMtYzk3YS00MjkyLWFkMDEtYjk0MGM0NzNiOWEw%40thread.v2/0?context=%7b%22Tid%22%3a%2203159e92-72c6-4b23-a64a-af50e790adbf%22%2c%22Oid%22%3a%2295039700-c84b-4b23-bb8e-da113d2338f0%22%7d" TargetMode="External"/><Relationship Id="rId9" Type="http://schemas.openxmlformats.org/officeDocument/2006/relationships/hyperlink" Target="https://teams.microsoft.com/l/meetup-join/19%3ameeting_MGQwMmU4MTYtODYyNi00YzI1LTgwNGQtYTVhYjVhOThhZDRj%40thread.v2/0?context=%7b%22Tid%22%3a%2203159e92-72c6-4b23-a64a-af50e790adbf%22%2c%22Oid%22%3a%2295039700-c84b-4b23-bb8e-da113d2338f0%22%7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F31320F-2898-1C48-847F-A02B7EDBA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565267"/>
              </p:ext>
            </p:extLst>
          </p:nvPr>
        </p:nvGraphicFramePr>
        <p:xfrm>
          <a:off x="108856" y="1415143"/>
          <a:ext cx="9928505" cy="5281873"/>
        </p:xfrm>
        <a:graphic>
          <a:graphicData uri="http://schemas.openxmlformats.org/drawingml/2006/table">
            <a:tbl>
              <a:tblPr/>
              <a:tblGrid>
                <a:gridCol w="6461449">
                  <a:extLst>
                    <a:ext uri="{9D8B030D-6E8A-4147-A177-3AD203B41FA5}">
                      <a16:colId xmlns:a16="http://schemas.microsoft.com/office/drawing/2014/main" val="2744309224"/>
                    </a:ext>
                  </a:extLst>
                </a:gridCol>
                <a:gridCol w="664806">
                  <a:extLst>
                    <a:ext uri="{9D8B030D-6E8A-4147-A177-3AD203B41FA5}">
                      <a16:colId xmlns:a16="http://schemas.microsoft.com/office/drawing/2014/main" val="2261698158"/>
                    </a:ext>
                  </a:extLst>
                </a:gridCol>
                <a:gridCol w="2802250">
                  <a:extLst>
                    <a:ext uri="{9D8B030D-6E8A-4147-A177-3AD203B41FA5}">
                      <a16:colId xmlns:a16="http://schemas.microsoft.com/office/drawing/2014/main" val="3970353557"/>
                    </a:ext>
                  </a:extLst>
                </a:gridCol>
              </a:tblGrid>
              <a:tr h="26825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>
                          <a:solidFill>
                            <a:srgbClr val="FFFFFF"/>
                          </a:solidFill>
                          <a:effectLst/>
                          <a:highlight>
                            <a:srgbClr val="A02B93"/>
                          </a:highlight>
                          <a:latin typeface="Century"/>
                        </a:rPr>
                        <a:t>Theme and Details</a:t>
                      </a:r>
                      <a:r>
                        <a:rPr lang="en-GB" sz="1400" b="1" i="0">
                          <a:solidFill>
                            <a:srgbClr val="FFFFFF"/>
                          </a:solidFill>
                          <a:effectLst/>
                          <a:highlight>
                            <a:srgbClr val="A02B93"/>
                          </a:highlight>
                          <a:latin typeface="Book Antiqua"/>
                        </a:rPr>
                        <a:t> </a:t>
                      </a:r>
                    </a:p>
                  </a:txBody>
                  <a:tcPr marL="35521" marR="35521" marT="17761" marB="17761">
                    <a:lnL w="635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2B9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>
                          <a:solidFill>
                            <a:srgbClr val="FFFFFF"/>
                          </a:solidFill>
                          <a:effectLst/>
                          <a:highlight>
                            <a:srgbClr val="A02B93"/>
                          </a:highlight>
                          <a:latin typeface="Century"/>
                        </a:rPr>
                        <a:t>Date </a:t>
                      </a:r>
                    </a:p>
                  </a:txBody>
                  <a:tcPr marL="35521" marR="35521" marT="17761" marB="17761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2B9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>
                          <a:solidFill>
                            <a:srgbClr val="FFFFFF"/>
                          </a:solidFill>
                          <a:effectLst/>
                          <a:highlight>
                            <a:srgbClr val="A02B93"/>
                          </a:highlight>
                          <a:latin typeface="Century"/>
                        </a:rPr>
                        <a:t>Meeting Link </a:t>
                      </a:r>
                    </a:p>
                  </a:txBody>
                  <a:tcPr marL="35521" marR="35521" marT="17761" marB="17761">
                    <a:lnL>
                      <a:noFill/>
                    </a:lnL>
                    <a:lnR w="635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2B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430127"/>
                  </a:ext>
                </a:extLst>
              </a:tr>
              <a:tr h="39655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solidFill>
                            <a:srgbClr val="000000"/>
                          </a:solidFill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Early conversations to best support the dementia journey including advanced care planning &amp; What Matters To You? And Personalised Care</a:t>
                      </a:r>
                      <a:endParaRPr lang="en-GB" sz="1200" b="1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19 Sep 2024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base"/>
                      <a:endParaRPr lang="en-GB" sz="1100" b="0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262308"/>
                  </a:ext>
                </a:extLst>
              </a:tr>
              <a:tr h="5367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How services care for someone with Dementia at end of life </a:t>
                      </a:r>
                      <a:endParaRPr lang="en-GB" sz="1200" b="1" i="0" dirty="0">
                        <a:effectLst/>
                        <a:latin typeface="Arial"/>
                      </a:endParaRPr>
                    </a:p>
                    <a:p>
                      <a:pPr algn="l" rtl="0" fontAlgn="base"/>
                      <a:r>
                        <a:rPr lang="en-GB" sz="1200" b="0" i="0" dirty="0">
                          <a:effectLst/>
                          <a:latin typeface="Arial"/>
                        </a:rPr>
                        <a:t>How can we best involve and support unpaid carers of people who have dementia and are nearing the end of life</a:t>
                      </a:r>
                      <a:r>
                        <a:rPr lang="en-GB" sz="1200" b="1" i="0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latin typeface="Arial"/>
                        </a:rPr>
                        <a:t>17 Oct 2024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base"/>
                      <a:endParaRPr lang="en-GB" sz="1100" b="0" i="0" dirty="0">
                        <a:effectLst/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171422"/>
                  </a:ext>
                </a:extLst>
              </a:tr>
              <a:tr h="5367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Symptom management and the ethical considerations around decision making </a:t>
                      </a:r>
                    </a:p>
                    <a:p>
                      <a:pPr algn="l" rtl="0" fontAlgn="base"/>
                      <a:r>
                        <a:rPr lang="en-GB" sz="1200" b="0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An exploration of managing symptoms for someone with dementia who is nearing the end of life, including delirium, pain, dehydration, physiological needs</a:t>
                      </a:r>
                      <a:r>
                        <a:rPr lang="en-GB" sz="1200" b="1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28 Nov 2024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base"/>
                      <a:endParaRPr lang="en-GB" sz="1100" b="0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94220"/>
                  </a:ext>
                </a:extLst>
              </a:tr>
              <a:tr h="5367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Recognising delirium for someone living with dementia at EOL and recognising Delirium as a symptom of dying. </a:t>
                      </a:r>
                      <a:endParaRPr lang="en-GB" sz="1200" b="1" i="0" dirty="0">
                        <a:effectLst/>
                        <a:latin typeface="Arial"/>
                      </a:endParaRPr>
                    </a:p>
                    <a:p>
                      <a:pPr algn="l" rtl="0" fontAlgn="base"/>
                      <a:r>
                        <a:rPr lang="en-GB" sz="1200" b="0" i="0" dirty="0">
                          <a:effectLst/>
                          <a:latin typeface="Arial"/>
                        </a:rPr>
                        <a:t>Personalised care for someone with dementia nearing the end of life</a:t>
                      </a:r>
                      <a:r>
                        <a:rPr lang="en-GB" sz="1200" b="1" i="0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latin typeface="Arial"/>
                        </a:rPr>
                        <a:t>23 Jan 2025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base"/>
                      <a:endParaRPr lang="en-GB" sz="1100" b="0" i="0" dirty="0">
                        <a:effectLst/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599735"/>
                  </a:ext>
                </a:extLst>
              </a:tr>
              <a:tr h="62806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solidFill>
                            <a:srgbClr val="000000"/>
                          </a:solidFill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Optimising the management of dementia and EOL care to avoid escalation in a care home or a community setting. </a:t>
                      </a:r>
                      <a:endParaRPr lang="en-GB" sz="1200" b="1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  <a:p>
                      <a:pPr algn="l" rtl="0" fontAlgn="base"/>
                      <a:r>
                        <a:rPr lang="en-GB" sz="1200" b="0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Escalation and end of life care and management for someone with dementia in the care home setting  </a:t>
                      </a:r>
                      <a:r>
                        <a:rPr lang="en-GB" sz="1200" b="1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27 Feb 2025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base"/>
                      <a:endParaRPr lang="en-GB" sz="1100" b="0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992002"/>
                  </a:ext>
                </a:extLst>
              </a:tr>
              <a:tr h="70799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Crisis admission and escalation avoidance via multi agency comms with SWAST, trusts, community, primary care and more…. </a:t>
                      </a:r>
                      <a:endParaRPr lang="en-GB" sz="1200" b="1" i="0" dirty="0">
                        <a:effectLst/>
                        <a:latin typeface="Arial"/>
                      </a:endParaRPr>
                    </a:p>
                    <a:p>
                      <a:pPr algn="l" rtl="0" fontAlgn="base"/>
                      <a:r>
                        <a:rPr lang="en-GB" sz="1200" b="0" i="0" dirty="0">
                          <a:effectLst/>
                          <a:latin typeface="Arial"/>
                        </a:rPr>
                        <a:t>Including the ambulance service, digital care record and wider system to best support someone, from personalised care support to treatment escalation and advanced care plans</a:t>
                      </a:r>
                      <a:r>
                        <a:rPr lang="en-GB" sz="1200" b="1" i="0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latin typeface="Arial"/>
                        </a:rPr>
                        <a:t>27 Mar 2025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r>
                        <a:rPr lang="en-GB" sz="1600" b="1" kern="100">
                          <a:solidFill>
                            <a:srgbClr val="2424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12:00-13:00</a:t>
                      </a:r>
                      <a:endParaRPr lang="en-GB" sz="1600" b="1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 fontAlgn="base"/>
                      <a:r>
                        <a:rPr lang="en-GB" sz="1100" b="0" i="0" dirty="0">
                          <a:effectLst/>
                          <a:latin typeface="Arial"/>
                        </a:rPr>
                        <a:t>Please note different timing 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54753"/>
                  </a:ext>
                </a:extLst>
              </a:tr>
              <a:tr h="49103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 dirty="0">
                          <a:solidFill>
                            <a:srgbClr val="000000"/>
                          </a:solidFill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Role of health care professional supporting carers, before, during and after- a carers perspective.</a:t>
                      </a:r>
                      <a:r>
                        <a:rPr lang="en-GB" sz="1200" b="1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 </a:t>
                      </a:r>
                      <a:r>
                        <a:rPr lang="en-GB" sz="1200" b="0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What’s important to carers, before, during and after, caring for a loved one with dementia</a:t>
                      </a:r>
                      <a:r>
                        <a:rPr lang="en-GB" sz="1200" b="1" i="0" dirty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24 Apr 2025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u="sng" kern="100" dirty="0">
                          <a:solidFill>
                            <a:srgbClr val="5B5FC7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tooltip="Meeting join lin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900" kern="100" dirty="0">
                          <a:solidFill>
                            <a:srgbClr val="242424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base"/>
                      <a:endParaRPr lang="en-GB" sz="1100" b="0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209889"/>
                  </a:ext>
                </a:extLst>
              </a:tr>
              <a:tr h="36156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>
                          <a:effectLst/>
                          <a:latin typeface="Arial"/>
                        </a:rPr>
                        <a:t>To be confirmed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latin typeface="Arial"/>
                        </a:rPr>
                        <a:t>29 May 2025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endParaRPr lang="en-GB" sz="1100" b="0" i="0">
                        <a:effectLst/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499620"/>
                  </a:ext>
                </a:extLst>
              </a:tr>
              <a:tr h="36156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1" i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To be confirmed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1" i="0">
                          <a:effectLst/>
                          <a:highlight>
                            <a:srgbClr val="F2CEED"/>
                          </a:highlight>
                          <a:latin typeface="Arial"/>
                        </a:rPr>
                        <a:t>19 Jun 2025 </a:t>
                      </a: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endParaRPr lang="en-GB" sz="1200" b="0" i="0" dirty="0">
                        <a:effectLst/>
                        <a:highlight>
                          <a:srgbClr val="F2CEED"/>
                        </a:highlight>
                        <a:latin typeface="Arial"/>
                      </a:endParaRPr>
                    </a:p>
                  </a:txBody>
                  <a:tcPr marL="35521" marR="35521" marT="17761" marB="17761" anchor="ctr">
                    <a:lnL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6D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381101"/>
                  </a:ext>
                </a:extLst>
              </a:tr>
            </a:tbl>
          </a:graphicData>
        </a:graphic>
      </p:graphicFrame>
      <p:pic>
        <p:nvPicPr>
          <p:cNvPr id="5" name="Picture 4" descr="A blue and white sign with black text&#10;&#10;Description automatically generated">
            <a:extLst>
              <a:ext uri="{FF2B5EF4-FFF2-40B4-BE49-F238E27FC236}">
                <a16:creationId xmlns:a16="http://schemas.microsoft.com/office/drawing/2014/main" id="{AF9A32FC-5E34-8BF1-C0CB-99AF01AB4A3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80030" y="92595"/>
            <a:ext cx="1126674" cy="1024620"/>
          </a:xfrm>
          <a:prstGeom prst="rect">
            <a:avLst/>
          </a:prstGeom>
        </p:spPr>
      </p:pic>
      <p:pic>
        <p:nvPicPr>
          <p:cNvPr id="13" name="Picture 12" descr="Shape">
            <a:extLst>
              <a:ext uri="{FF2B5EF4-FFF2-40B4-BE49-F238E27FC236}">
                <a16:creationId xmlns:a16="http://schemas.microsoft.com/office/drawing/2014/main" id="{085C72F3-C852-33AA-D512-E56DAF3A56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020000">
            <a:off x="399825" y="-25563"/>
            <a:ext cx="1331750" cy="1108207"/>
          </a:xfrm>
          <a:prstGeom prst="rect">
            <a:avLst/>
          </a:prstGeom>
          <a:ln>
            <a:noFill/>
          </a:ln>
          <a:effectLst/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E238D54-7798-26DC-F718-BE4D34377046}"/>
              </a:ext>
            </a:extLst>
          </p:cNvPr>
          <p:cNvSpPr txBox="1"/>
          <p:nvPr/>
        </p:nvSpPr>
        <p:spPr>
          <a:xfrm>
            <a:off x="111207" y="269632"/>
            <a:ext cx="1908835" cy="669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Arial"/>
                <a:cs typeface="Arial"/>
              </a:rPr>
              <a:t>Supporting People with Dementia towards the end of life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F366A0-F700-634A-1FC4-7474987F32C1}"/>
              </a:ext>
            </a:extLst>
          </p:cNvPr>
          <p:cNvSpPr txBox="1"/>
          <p:nvPr/>
        </p:nvSpPr>
        <p:spPr>
          <a:xfrm>
            <a:off x="2020042" y="256678"/>
            <a:ext cx="83564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A Series of Lunch and Learn Sessions Hosted by NHS England South West </a:t>
            </a:r>
          </a:p>
        </p:txBody>
      </p:sp>
      <p:sp>
        <p:nvSpPr>
          <p:cNvPr id="15" name="Rectangle: Folded Corner 14">
            <a:extLst>
              <a:ext uri="{FF2B5EF4-FFF2-40B4-BE49-F238E27FC236}">
                <a16:creationId xmlns:a16="http://schemas.microsoft.com/office/drawing/2014/main" id="{6F0D7AFE-CDAA-1D43-D77D-F56C4FD378E8}"/>
              </a:ext>
            </a:extLst>
          </p:cNvPr>
          <p:cNvSpPr/>
          <p:nvPr/>
        </p:nvSpPr>
        <p:spPr>
          <a:xfrm>
            <a:off x="10116462" y="1407026"/>
            <a:ext cx="2020514" cy="1465856"/>
          </a:xfrm>
          <a:prstGeom prst="foldedCorner">
            <a:avLst/>
          </a:prstGeom>
          <a:solidFill>
            <a:srgbClr val="D3ECFD"/>
          </a:solidFill>
          <a:ln>
            <a:solidFill>
              <a:srgbClr val="D3ECF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To receive diary invitations, or if you have any queries, please contact: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1100" b="1">
                <a:solidFill>
                  <a:schemeClr val="tx1"/>
                </a:solidFill>
                <a:latin typeface="Arial"/>
                <a:cs typeface="Arial"/>
              </a:rPr>
              <a:t>england.southwestmh@nhs.net</a:t>
            </a:r>
          </a:p>
        </p:txBody>
      </p:sp>
      <p:sp>
        <p:nvSpPr>
          <p:cNvPr id="16" name="Rectangle: Folded Corner 15">
            <a:extLst>
              <a:ext uri="{FF2B5EF4-FFF2-40B4-BE49-F238E27FC236}">
                <a16:creationId xmlns:a16="http://schemas.microsoft.com/office/drawing/2014/main" id="{3E4B7CFE-E9FB-5976-2790-74B6F722F9E6}"/>
              </a:ext>
            </a:extLst>
          </p:cNvPr>
          <p:cNvSpPr/>
          <p:nvPr/>
        </p:nvSpPr>
        <p:spPr>
          <a:xfrm>
            <a:off x="10108013" y="5279340"/>
            <a:ext cx="2012247" cy="1465856"/>
          </a:xfrm>
          <a:prstGeom prst="foldedCorner">
            <a:avLst/>
          </a:prstGeom>
          <a:solidFill>
            <a:srgbClr val="D3ECFD"/>
          </a:solidFill>
          <a:ln>
            <a:solidFill>
              <a:srgbClr val="D3ECF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/>
                <a:cs typeface="Arial"/>
              </a:rPr>
              <a:t>All sessions take place: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/>
                <a:cs typeface="Arial"/>
              </a:rPr>
              <a:t>Thursday 13:00-14:00</a:t>
            </a:r>
          </a:p>
        </p:txBody>
      </p:sp>
      <p:sp>
        <p:nvSpPr>
          <p:cNvPr id="17" name="Rectangle: Folded Corner 16">
            <a:extLst>
              <a:ext uri="{FF2B5EF4-FFF2-40B4-BE49-F238E27FC236}">
                <a16:creationId xmlns:a16="http://schemas.microsoft.com/office/drawing/2014/main" id="{3108CE4A-230E-CD02-220A-0880315C835E}"/>
              </a:ext>
            </a:extLst>
          </p:cNvPr>
          <p:cNvSpPr/>
          <p:nvPr/>
        </p:nvSpPr>
        <p:spPr>
          <a:xfrm>
            <a:off x="10108433" y="3007626"/>
            <a:ext cx="2002183" cy="991404"/>
          </a:xfrm>
          <a:prstGeom prst="foldedCorner">
            <a:avLst/>
          </a:prstGeom>
          <a:solidFill>
            <a:srgbClr val="D3ECFD"/>
          </a:solidFill>
          <a:ln>
            <a:solidFill>
              <a:srgbClr val="D3ECF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rial"/>
                <a:cs typeface="Arial"/>
              </a:rPr>
              <a:t>Recordings and resources will be saved on the</a:t>
            </a: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 FutureNHS platform  for end of life </a:t>
            </a: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  <a:hlinkClick r:id="rId12"/>
              </a:rPr>
              <a:t>here </a:t>
            </a: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and </a:t>
            </a:r>
            <a:r>
              <a:rPr lang="en-US" sz="1100" b="1" dirty="0">
                <a:solidFill>
                  <a:schemeClr val="tx1"/>
                </a:solidFill>
                <a:latin typeface="Aptos"/>
                <a:cs typeface="Arial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100" b="1" dirty="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1100" b="1" dirty="0">
                <a:solidFill>
                  <a:schemeClr val="tx1"/>
                </a:solidFill>
                <a:latin typeface="Arial"/>
                <a:cs typeface="Arial"/>
              </a:rPr>
              <a:t>for dementia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EFA409-3F4E-0A15-0002-2834CEECCC08}"/>
              </a:ext>
            </a:extLst>
          </p:cNvPr>
          <p:cNvSpPr txBox="1"/>
          <p:nvPr/>
        </p:nvSpPr>
        <p:spPr>
          <a:xfrm>
            <a:off x="3432313" y="796290"/>
            <a:ext cx="480971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Arial"/>
                <a:cs typeface="Arial"/>
              </a:rPr>
              <a:t>Everyone Welcome - Please Share Widely</a:t>
            </a:r>
            <a:endParaRPr lang="en-US"/>
          </a:p>
        </p:txBody>
      </p:sp>
      <p:sp>
        <p:nvSpPr>
          <p:cNvPr id="6" name="Rectangle: Folded Corner 5">
            <a:extLst>
              <a:ext uri="{FF2B5EF4-FFF2-40B4-BE49-F238E27FC236}">
                <a16:creationId xmlns:a16="http://schemas.microsoft.com/office/drawing/2014/main" id="{1F20C468-4D77-102B-53DD-6D3029F9D0B0}"/>
              </a:ext>
            </a:extLst>
          </p:cNvPr>
          <p:cNvSpPr/>
          <p:nvPr/>
        </p:nvSpPr>
        <p:spPr>
          <a:xfrm>
            <a:off x="10103220" y="4156786"/>
            <a:ext cx="2002183" cy="991404"/>
          </a:xfrm>
          <a:prstGeom prst="foldedCorner">
            <a:avLst/>
          </a:prstGeom>
          <a:solidFill>
            <a:srgbClr val="D3ECFD"/>
          </a:solidFill>
          <a:ln>
            <a:solidFill>
              <a:srgbClr val="D3ECF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0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sz="1300">
                <a:solidFill>
                  <a:schemeClr val="tx1"/>
                </a:solidFill>
                <a:latin typeface="Arial"/>
                <a:cs typeface="Arial"/>
              </a:rPr>
              <a:t>Please note you do not need to have an nhs.net email address to access the FutureNHS platform.</a:t>
            </a:r>
            <a:endParaRPr lang="en-US" sz="1300" b="1" u="sng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47506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3E6D82C7BC054E8AE69B5D703D1EF1" ma:contentTypeVersion="61" ma:contentTypeDescription="Create a new document." ma:contentTypeScope="" ma:versionID="915b4c4ede975a3f68ccc3ed6a8156aa">
  <xsd:schema xmlns:xsd="http://www.w3.org/2001/XMLSchema" xmlns:xs="http://www.w3.org/2001/XMLSchema" xmlns:p="http://schemas.microsoft.com/office/2006/metadata/properties" xmlns:ns2="a42fc73e-68a5-4f49-85cc-4b5eeeae28a9" xmlns:ns3="23e7f136-8252-412b-875d-6b1ee4feea03" xmlns:ns4="cccaf3ac-2de9-44d4-aa31-54302fceb5f7" targetNamespace="http://schemas.microsoft.com/office/2006/metadata/properties" ma:root="true" ma:fieldsID="fae977a106690b26796e8355ea8f8cde" ns2:_="" ns3:_="" ns4:_="">
    <xsd:import namespace="a42fc73e-68a5-4f49-85cc-4b5eeeae28a9"/>
    <xsd:import namespace="23e7f136-8252-412b-875d-6b1ee4feea03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Review_x0020_Date" minOccurs="0"/>
                <xsd:element ref="ns3:lcf76f155ced4ddcb4097134ff3c332f" minOccurs="0"/>
                <xsd:element ref="ns4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2fc73e-68a5-4f49-85cc-4b5eeeae28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7f136-8252-412b-875d-6b1ee4feea03" elementFormDefault="qualified">
    <xsd:import namespace="http://schemas.microsoft.com/office/2006/documentManagement/types"/>
    <xsd:import namespace="http://schemas.microsoft.com/office/infopath/2007/PartnerControls"/>
    <xsd:element name="Review_x0020_Date" ma:index="10" nillable="true" ma:displayName="Review date" ma:indexed="true" ma:internalName="Review_x0020_Dat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8b1e65c-b3a1-4f81-b473-d641a903dc4d}" ma:internalName="TaxCatchAll" ma:showField="CatchAllData" ma:web="51bfcd92-eb3e-40f4-8778-2bbfb88a89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caf3ac-2de9-44d4-aa31-54302fceb5f7" xsi:nil="true"/>
    <lcf76f155ced4ddcb4097134ff3c332f xmlns="23e7f136-8252-412b-875d-6b1ee4feea03">
      <Terms xmlns="http://schemas.microsoft.com/office/infopath/2007/PartnerControls"/>
    </lcf76f155ced4ddcb4097134ff3c332f>
    <Review_x0020_Date xmlns="23e7f136-8252-412b-875d-6b1ee4feea03" xsi:nil="true"/>
  </documentManagement>
</p:properties>
</file>

<file path=customXml/itemProps1.xml><?xml version="1.0" encoding="utf-8"?>
<ds:datastoreItem xmlns:ds="http://schemas.openxmlformats.org/officeDocument/2006/customXml" ds:itemID="{38F60BF8-60D6-46DE-8CFD-30B5F3B1F4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2fc73e-68a5-4f49-85cc-4b5eeeae28a9"/>
    <ds:schemaRef ds:uri="23e7f136-8252-412b-875d-6b1ee4feea03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E47E24-0E54-4982-931A-9A9CECB6A3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8BDDB4-D9D2-4686-849B-8C6405397388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a42fc73e-68a5-4f49-85cc-4b5eeeae28a9"/>
    <ds:schemaRef ds:uri="cccaf3ac-2de9-44d4-aa31-54302fceb5f7"/>
    <ds:schemaRef ds:uri="http://schemas.microsoft.com/office/infopath/2007/PartnerControls"/>
    <ds:schemaRef ds:uri="http://schemas.openxmlformats.org/package/2006/metadata/core-properties"/>
    <ds:schemaRef ds:uri="23e7f136-8252-412b-875d-6b1ee4feea03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405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Book Antiqua</vt:lpstr>
      <vt:lpstr>Century</vt:lpstr>
      <vt:lpstr>Segoe UI</vt:lpstr>
      <vt:lpstr>Office Theme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MAHARJAN, Nisla (NHS ENGLAND - X24)</dc:creator>
  <cp:lastModifiedBy>JAMES, Megan</cp:lastModifiedBy>
  <cp:revision>7</cp:revision>
  <dcterms:created xsi:type="dcterms:W3CDTF">2024-08-28T12:00:52Z</dcterms:created>
  <dcterms:modified xsi:type="dcterms:W3CDTF">2024-10-22T14:41:38Z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0x0101007B3E6D82C7BC054E8AE69B5D703D1EF1</vt:lpwstr>
  </property>
  <property fmtid="{D5CDD505-2E9C-101B-9397-08002B2CF9AE}" pid="3" name="MediaServiceImageTags">
    <vt:lpwstr/>
  </property>
</Properties>
</file>